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AD4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63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13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041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069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404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688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0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553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75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87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B62C4-CD8B-4025-BE3D-3B5EEB9958A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38AAB-E812-4465-BD83-AFB4AB6C8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09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2039" y="180909"/>
            <a:ext cx="6293922" cy="9393382"/>
          </a:xfrm>
          <a:prstGeom prst="roundRect">
            <a:avLst>
              <a:gd name="adj" fmla="val 761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79862" y="3777285"/>
            <a:ext cx="5498275" cy="258532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4">
                    <a:lumMod val="50000"/>
                  </a:schemeClr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Международный день </a:t>
            </a:r>
          </a:p>
          <a:p>
            <a:pPr algn="ctr"/>
            <a:r>
              <a:rPr lang="ru-RU" sz="4800" b="1" dirty="0" smtClean="0">
                <a:solidFill>
                  <a:schemeClr val="accent4">
                    <a:lumMod val="50000"/>
                  </a:schemeClr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защиты детей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26967" y="357667"/>
            <a:ext cx="3871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 июня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63" y="860361"/>
            <a:ext cx="3409174" cy="2850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4596"/>
            <a:ext cx="6858000" cy="2256193"/>
          </a:xfrm>
          <a:prstGeom prst="rect">
            <a:avLst/>
          </a:prstGeom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546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2038" y="216535"/>
            <a:ext cx="6293922" cy="9393382"/>
          </a:xfrm>
          <a:prstGeom prst="roundRect">
            <a:avLst>
              <a:gd name="adj" fmla="val 761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ятиугольник 19"/>
          <p:cNvSpPr/>
          <p:nvPr/>
        </p:nvSpPr>
        <p:spPr>
          <a:xfrm>
            <a:off x="282039" y="630140"/>
            <a:ext cx="1413163" cy="561796"/>
          </a:xfrm>
          <a:prstGeom prst="homePlat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2037" y="1330829"/>
            <a:ext cx="6322326" cy="2624580"/>
          </a:xfrm>
          <a:prstGeom prst="roundRect">
            <a:avLst>
              <a:gd name="adj" fmla="val 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42738" y="1643032"/>
            <a:ext cx="59150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Международный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день защиты детей отмечается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1 июня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. 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Этот праздник был учреждён в 1949 году Международной демократической федерацией женщин. 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Он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напоминает нам о важности заботы о детях и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обеспечения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их благополучия.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90" y="1621268"/>
            <a:ext cx="302796" cy="39149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90" y="2147426"/>
            <a:ext cx="302796" cy="39149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13" y="2986360"/>
            <a:ext cx="302796" cy="39149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33196" y="710983"/>
            <a:ext cx="999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Факт 1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450" y="17320"/>
            <a:ext cx="2025485" cy="16935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Пятиугольник 26"/>
          <p:cNvSpPr/>
          <p:nvPr/>
        </p:nvSpPr>
        <p:spPr>
          <a:xfrm>
            <a:off x="273459" y="4094302"/>
            <a:ext cx="1413165" cy="561796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273458" y="4175145"/>
            <a:ext cx="1269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Разминка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63525" y="4035474"/>
            <a:ext cx="52275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«Какими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 должны быть мои друзья?».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Выберите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качества, которыми должен обладать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настоящий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друг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458311" y="5727014"/>
            <a:ext cx="59862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ea typeface="Open Sans Semibold" panose="020B0706030804020204" pitchFamily="34" charset="0"/>
                <a:cs typeface="Open Sans Semibold" panose="020B0706030804020204" pitchFamily="34" charset="0"/>
              </a:rPr>
              <a:t>Надежным, злым, хорошим, понимающим, самостоятельным, радостным, бескорыстным, искренним, лжецом, с юмором, грубым, завистливым</a:t>
            </a:r>
            <a:endParaRPr lang="ru-RU" sz="2000" dirty="0">
              <a:solidFill>
                <a:srgbClr val="002060"/>
              </a:solidFill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28156" y="5106390"/>
            <a:ext cx="4655127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Выбери качества твоего друга</a:t>
            </a:r>
            <a:endParaRPr lang="ru-RU" sz="2000" b="1" dirty="0">
              <a:solidFill>
                <a:schemeClr val="bg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070764" y="7410203"/>
            <a:ext cx="332509" cy="1662545"/>
          </a:xfrm>
          <a:custGeom>
            <a:avLst/>
            <a:gdLst>
              <a:gd name="connsiteX0" fmla="*/ 166254 w 332509"/>
              <a:gd name="connsiteY0" fmla="*/ 0 h 1662545"/>
              <a:gd name="connsiteX1" fmla="*/ 225631 w 332509"/>
              <a:gd name="connsiteY1" fmla="*/ 106878 h 1662545"/>
              <a:gd name="connsiteX2" fmla="*/ 308758 w 332509"/>
              <a:gd name="connsiteY2" fmla="*/ 190005 h 1662545"/>
              <a:gd name="connsiteX3" fmla="*/ 320633 w 332509"/>
              <a:gd name="connsiteY3" fmla="*/ 225631 h 1662545"/>
              <a:gd name="connsiteX4" fmla="*/ 285007 w 332509"/>
              <a:gd name="connsiteY4" fmla="*/ 249381 h 1662545"/>
              <a:gd name="connsiteX5" fmla="*/ 237506 w 332509"/>
              <a:gd name="connsiteY5" fmla="*/ 296883 h 1662545"/>
              <a:gd name="connsiteX6" fmla="*/ 166254 w 332509"/>
              <a:gd name="connsiteY6" fmla="*/ 344384 h 1662545"/>
              <a:gd name="connsiteX7" fmla="*/ 95002 w 332509"/>
              <a:gd name="connsiteY7" fmla="*/ 380010 h 1662545"/>
              <a:gd name="connsiteX8" fmla="*/ 59376 w 332509"/>
              <a:gd name="connsiteY8" fmla="*/ 415636 h 1662545"/>
              <a:gd name="connsiteX9" fmla="*/ 23750 w 332509"/>
              <a:gd name="connsiteY9" fmla="*/ 427511 h 1662545"/>
              <a:gd name="connsiteX10" fmla="*/ 0 w 332509"/>
              <a:gd name="connsiteY10" fmla="*/ 463137 h 1662545"/>
              <a:gd name="connsiteX11" fmla="*/ 23750 w 332509"/>
              <a:gd name="connsiteY11" fmla="*/ 498763 h 1662545"/>
              <a:gd name="connsiteX12" fmla="*/ 59376 w 332509"/>
              <a:gd name="connsiteY12" fmla="*/ 510639 h 1662545"/>
              <a:gd name="connsiteX13" fmla="*/ 213755 w 332509"/>
              <a:gd name="connsiteY13" fmla="*/ 558140 h 1662545"/>
              <a:gd name="connsiteX14" fmla="*/ 237506 w 332509"/>
              <a:gd name="connsiteY14" fmla="*/ 593766 h 1662545"/>
              <a:gd name="connsiteX15" fmla="*/ 178130 w 332509"/>
              <a:gd name="connsiteY15" fmla="*/ 688768 h 1662545"/>
              <a:gd name="connsiteX16" fmla="*/ 166254 w 332509"/>
              <a:gd name="connsiteY16" fmla="*/ 736270 h 1662545"/>
              <a:gd name="connsiteX17" fmla="*/ 154379 w 332509"/>
              <a:gd name="connsiteY17" fmla="*/ 771896 h 1662545"/>
              <a:gd name="connsiteX18" fmla="*/ 201880 w 332509"/>
              <a:gd name="connsiteY18" fmla="*/ 795646 h 1662545"/>
              <a:gd name="connsiteX19" fmla="*/ 320633 w 332509"/>
              <a:gd name="connsiteY19" fmla="*/ 843148 h 1662545"/>
              <a:gd name="connsiteX20" fmla="*/ 332509 w 332509"/>
              <a:gd name="connsiteY20" fmla="*/ 878774 h 1662545"/>
              <a:gd name="connsiteX21" fmla="*/ 296883 w 332509"/>
              <a:gd name="connsiteY21" fmla="*/ 950026 h 1662545"/>
              <a:gd name="connsiteX22" fmla="*/ 261257 w 332509"/>
              <a:gd name="connsiteY22" fmla="*/ 1068779 h 1662545"/>
              <a:gd name="connsiteX23" fmla="*/ 237506 w 332509"/>
              <a:gd name="connsiteY23" fmla="*/ 1140031 h 1662545"/>
              <a:gd name="connsiteX24" fmla="*/ 213755 w 332509"/>
              <a:gd name="connsiteY24" fmla="*/ 1211283 h 1662545"/>
              <a:gd name="connsiteX25" fmla="*/ 201880 w 332509"/>
              <a:gd name="connsiteY25" fmla="*/ 1246909 h 1662545"/>
              <a:gd name="connsiteX26" fmla="*/ 201880 w 332509"/>
              <a:gd name="connsiteY26" fmla="*/ 1662545 h 1662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32509" h="1662545">
                <a:moveTo>
                  <a:pt x="166254" y="0"/>
                </a:moveTo>
                <a:cubicBezTo>
                  <a:pt x="145322" y="104660"/>
                  <a:pt x="142476" y="23723"/>
                  <a:pt x="225631" y="106878"/>
                </a:cubicBezTo>
                <a:lnTo>
                  <a:pt x="308758" y="190005"/>
                </a:lnTo>
                <a:cubicBezTo>
                  <a:pt x="312716" y="201880"/>
                  <a:pt x="325282" y="214009"/>
                  <a:pt x="320633" y="225631"/>
                </a:cubicBezTo>
                <a:cubicBezTo>
                  <a:pt x="315332" y="238882"/>
                  <a:pt x="295843" y="240093"/>
                  <a:pt x="285007" y="249381"/>
                </a:cubicBezTo>
                <a:cubicBezTo>
                  <a:pt x="268005" y="263954"/>
                  <a:pt x="254992" y="282895"/>
                  <a:pt x="237506" y="296883"/>
                </a:cubicBezTo>
                <a:cubicBezTo>
                  <a:pt x="215216" y="314715"/>
                  <a:pt x="190005" y="328550"/>
                  <a:pt x="166254" y="344384"/>
                </a:cubicBezTo>
                <a:cubicBezTo>
                  <a:pt x="120211" y="375079"/>
                  <a:pt x="144169" y="363621"/>
                  <a:pt x="95002" y="380010"/>
                </a:cubicBezTo>
                <a:cubicBezTo>
                  <a:pt x="83127" y="391885"/>
                  <a:pt x="73350" y="406320"/>
                  <a:pt x="59376" y="415636"/>
                </a:cubicBezTo>
                <a:cubicBezTo>
                  <a:pt x="48961" y="422580"/>
                  <a:pt x="33525" y="419691"/>
                  <a:pt x="23750" y="427511"/>
                </a:cubicBezTo>
                <a:cubicBezTo>
                  <a:pt x="12605" y="436427"/>
                  <a:pt x="7917" y="451262"/>
                  <a:pt x="0" y="463137"/>
                </a:cubicBezTo>
                <a:cubicBezTo>
                  <a:pt x="7917" y="475012"/>
                  <a:pt x="12605" y="489847"/>
                  <a:pt x="23750" y="498763"/>
                </a:cubicBezTo>
                <a:cubicBezTo>
                  <a:pt x="33525" y="506583"/>
                  <a:pt x="47386" y="507042"/>
                  <a:pt x="59376" y="510639"/>
                </a:cubicBezTo>
                <a:cubicBezTo>
                  <a:pt x="212531" y="556585"/>
                  <a:pt x="75242" y="511968"/>
                  <a:pt x="213755" y="558140"/>
                </a:cubicBezTo>
                <a:cubicBezTo>
                  <a:pt x="221672" y="570015"/>
                  <a:pt x="237506" y="579494"/>
                  <a:pt x="237506" y="593766"/>
                </a:cubicBezTo>
                <a:cubicBezTo>
                  <a:pt x="237506" y="659715"/>
                  <a:pt x="218473" y="661873"/>
                  <a:pt x="178130" y="688768"/>
                </a:cubicBezTo>
                <a:cubicBezTo>
                  <a:pt x="174171" y="704602"/>
                  <a:pt x="170738" y="720577"/>
                  <a:pt x="166254" y="736270"/>
                </a:cubicBezTo>
                <a:cubicBezTo>
                  <a:pt x="162815" y="748306"/>
                  <a:pt x="147939" y="761162"/>
                  <a:pt x="154379" y="771896"/>
                </a:cubicBezTo>
                <a:cubicBezTo>
                  <a:pt x="163487" y="787076"/>
                  <a:pt x="186868" y="786264"/>
                  <a:pt x="201880" y="795646"/>
                </a:cubicBezTo>
                <a:cubicBezTo>
                  <a:pt x="286853" y="848754"/>
                  <a:pt x="207705" y="824326"/>
                  <a:pt x="320633" y="843148"/>
                </a:cubicBezTo>
                <a:cubicBezTo>
                  <a:pt x="324592" y="855023"/>
                  <a:pt x="332509" y="866256"/>
                  <a:pt x="332509" y="878774"/>
                </a:cubicBezTo>
                <a:cubicBezTo>
                  <a:pt x="332509" y="911253"/>
                  <a:pt x="308890" y="923010"/>
                  <a:pt x="296883" y="950026"/>
                </a:cubicBezTo>
                <a:cubicBezTo>
                  <a:pt x="271042" y="1008169"/>
                  <a:pt x="277202" y="1015630"/>
                  <a:pt x="261257" y="1068779"/>
                </a:cubicBezTo>
                <a:cubicBezTo>
                  <a:pt x="254063" y="1092759"/>
                  <a:pt x="245423" y="1116280"/>
                  <a:pt x="237506" y="1140031"/>
                </a:cubicBezTo>
                <a:lnTo>
                  <a:pt x="213755" y="1211283"/>
                </a:lnTo>
                <a:cubicBezTo>
                  <a:pt x="209797" y="1223158"/>
                  <a:pt x="201880" y="1234391"/>
                  <a:pt x="201880" y="1246909"/>
                </a:cubicBezTo>
                <a:lnTo>
                  <a:pt x="201880" y="1662545"/>
                </a:ln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5213268" y="7659584"/>
            <a:ext cx="665018" cy="1472637"/>
          </a:xfrm>
          <a:custGeom>
            <a:avLst/>
            <a:gdLst>
              <a:gd name="connsiteX0" fmla="*/ 665018 w 665018"/>
              <a:gd name="connsiteY0" fmla="*/ 0 h 1472637"/>
              <a:gd name="connsiteX1" fmla="*/ 605641 w 665018"/>
              <a:gd name="connsiteY1" fmla="*/ 47502 h 1472637"/>
              <a:gd name="connsiteX2" fmla="*/ 534389 w 665018"/>
              <a:gd name="connsiteY2" fmla="*/ 118754 h 1472637"/>
              <a:gd name="connsiteX3" fmla="*/ 391885 w 665018"/>
              <a:gd name="connsiteY3" fmla="*/ 213756 h 1472637"/>
              <a:gd name="connsiteX4" fmla="*/ 368135 w 665018"/>
              <a:gd name="connsiteY4" fmla="*/ 261258 h 1472637"/>
              <a:gd name="connsiteX5" fmla="*/ 332509 w 665018"/>
              <a:gd name="connsiteY5" fmla="*/ 285008 h 1472637"/>
              <a:gd name="connsiteX6" fmla="*/ 320633 w 665018"/>
              <a:gd name="connsiteY6" fmla="*/ 510639 h 1472637"/>
              <a:gd name="connsiteX7" fmla="*/ 308758 w 665018"/>
              <a:gd name="connsiteY7" fmla="*/ 558141 h 1472637"/>
              <a:gd name="connsiteX8" fmla="*/ 273132 w 665018"/>
              <a:gd name="connsiteY8" fmla="*/ 581891 h 1472637"/>
              <a:gd name="connsiteX9" fmla="*/ 237506 w 665018"/>
              <a:gd name="connsiteY9" fmla="*/ 629393 h 1472637"/>
              <a:gd name="connsiteX10" fmla="*/ 213755 w 665018"/>
              <a:gd name="connsiteY10" fmla="*/ 748146 h 1472637"/>
              <a:gd name="connsiteX11" fmla="*/ 201880 w 665018"/>
              <a:gd name="connsiteY11" fmla="*/ 783772 h 1472637"/>
              <a:gd name="connsiteX12" fmla="*/ 190005 w 665018"/>
              <a:gd name="connsiteY12" fmla="*/ 831273 h 1472637"/>
              <a:gd name="connsiteX13" fmla="*/ 166254 w 665018"/>
              <a:gd name="connsiteY13" fmla="*/ 866899 h 1472637"/>
              <a:gd name="connsiteX14" fmla="*/ 154379 w 665018"/>
              <a:gd name="connsiteY14" fmla="*/ 926276 h 1472637"/>
              <a:gd name="connsiteX15" fmla="*/ 178129 w 665018"/>
              <a:gd name="connsiteY15" fmla="*/ 1033154 h 1472637"/>
              <a:gd name="connsiteX16" fmla="*/ 166254 w 665018"/>
              <a:gd name="connsiteY16" fmla="*/ 1092530 h 1472637"/>
              <a:gd name="connsiteX17" fmla="*/ 142503 w 665018"/>
              <a:gd name="connsiteY17" fmla="*/ 1128156 h 1472637"/>
              <a:gd name="connsiteX18" fmla="*/ 106877 w 665018"/>
              <a:gd name="connsiteY18" fmla="*/ 1199408 h 1472637"/>
              <a:gd name="connsiteX19" fmla="*/ 59376 w 665018"/>
              <a:gd name="connsiteY19" fmla="*/ 1306286 h 1472637"/>
              <a:gd name="connsiteX20" fmla="*/ 23750 w 665018"/>
              <a:gd name="connsiteY20" fmla="*/ 1436915 h 1472637"/>
              <a:gd name="connsiteX21" fmla="*/ 0 w 665018"/>
              <a:gd name="connsiteY21" fmla="*/ 1472541 h 1472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65018" h="1472637">
                <a:moveTo>
                  <a:pt x="665018" y="0"/>
                </a:moveTo>
                <a:cubicBezTo>
                  <a:pt x="645226" y="15834"/>
                  <a:pt x="624396" y="30452"/>
                  <a:pt x="605641" y="47502"/>
                </a:cubicBezTo>
                <a:cubicBezTo>
                  <a:pt x="580788" y="70096"/>
                  <a:pt x="561260" y="98601"/>
                  <a:pt x="534389" y="118754"/>
                </a:cubicBezTo>
                <a:cubicBezTo>
                  <a:pt x="425225" y="200628"/>
                  <a:pt x="474793" y="172304"/>
                  <a:pt x="391885" y="213756"/>
                </a:cubicBezTo>
                <a:cubicBezTo>
                  <a:pt x="383968" y="229590"/>
                  <a:pt x="379468" y="247658"/>
                  <a:pt x="368135" y="261258"/>
                </a:cubicBezTo>
                <a:cubicBezTo>
                  <a:pt x="358998" y="272222"/>
                  <a:pt x="335180" y="270988"/>
                  <a:pt x="332509" y="285008"/>
                </a:cubicBezTo>
                <a:cubicBezTo>
                  <a:pt x="318417" y="358992"/>
                  <a:pt x="327158" y="435608"/>
                  <a:pt x="320633" y="510639"/>
                </a:cubicBezTo>
                <a:cubicBezTo>
                  <a:pt x="319219" y="526899"/>
                  <a:pt x="317811" y="544561"/>
                  <a:pt x="308758" y="558141"/>
                </a:cubicBezTo>
                <a:cubicBezTo>
                  <a:pt x="300841" y="570016"/>
                  <a:pt x="285007" y="573974"/>
                  <a:pt x="273132" y="581891"/>
                </a:cubicBezTo>
                <a:cubicBezTo>
                  <a:pt x="261257" y="597725"/>
                  <a:pt x="247326" y="612208"/>
                  <a:pt x="237506" y="629393"/>
                </a:cubicBezTo>
                <a:cubicBezTo>
                  <a:pt x="220997" y="658284"/>
                  <a:pt x="217972" y="727063"/>
                  <a:pt x="213755" y="748146"/>
                </a:cubicBezTo>
                <a:cubicBezTo>
                  <a:pt x="211300" y="760421"/>
                  <a:pt x="205319" y="771736"/>
                  <a:pt x="201880" y="783772"/>
                </a:cubicBezTo>
                <a:cubicBezTo>
                  <a:pt x="197396" y="799465"/>
                  <a:pt x="196434" y="816272"/>
                  <a:pt x="190005" y="831273"/>
                </a:cubicBezTo>
                <a:cubicBezTo>
                  <a:pt x="184383" y="844391"/>
                  <a:pt x="174171" y="855024"/>
                  <a:pt x="166254" y="866899"/>
                </a:cubicBezTo>
                <a:cubicBezTo>
                  <a:pt x="162296" y="886691"/>
                  <a:pt x="154379" y="906092"/>
                  <a:pt x="154379" y="926276"/>
                </a:cubicBezTo>
                <a:cubicBezTo>
                  <a:pt x="154379" y="968076"/>
                  <a:pt x="165883" y="996416"/>
                  <a:pt x="178129" y="1033154"/>
                </a:cubicBezTo>
                <a:cubicBezTo>
                  <a:pt x="174171" y="1052946"/>
                  <a:pt x="173341" y="1073631"/>
                  <a:pt x="166254" y="1092530"/>
                </a:cubicBezTo>
                <a:cubicBezTo>
                  <a:pt x="161243" y="1105894"/>
                  <a:pt x="148886" y="1115390"/>
                  <a:pt x="142503" y="1128156"/>
                </a:cubicBezTo>
                <a:cubicBezTo>
                  <a:pt x="93337" y="1226488"/>
                  <a:pt x="174944" y="1097308"/>
                  <a:pt x="106877" y="1199408"/>
                </a:cubicBezTo>
                <a:cubicBezTo>
                  <a:pt x="78614" y="1284200"/>
                  <a:pt x="97014" y="1249829"/>
                  <a:pt x="59376" y="1306286"/>
                </a:cubicBezTo>
                <a:cubicBezTo>
                  <a:pt x="8425" y="1459144"/>
                  <a:pt x="57321" y="1302634"/>
                  <a:pt x="23750" y="1436915"/>
                </a:cubicBezTo>
                <a:cubicBezTo>
                  <a:pt x="13905" y="1476296"/>
                  <a:pt x="23355" y="1472541"/>
                  <a:pt x="0" y="1472541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олилиния 48"/>
          <p:cNvSpPr/>
          <p:nvPr/>
        </p:nvSpPr>
        <p:spPr>
          <a:xfrm>
            <a:off x="5237018" y="6567055"/>
            <a:ext cx="617517" cy="2481942"/>
          </a:xfrm>
          <a:custGeom>
            <a:avLst/>
            <a:gdLst>
              <a:gd name="connsiteX0" fmla="*/ 617517 w 617517"/>
              <a:gd name="connsiteY0" fmla="*/ 0 h 2481942"/>
              <a:gd name="connsiteX1" fmla="*/ 558140 w 617517"/>
              <a:gd name="connsiteY1" fmla="*/ 106877 h 2481942"/>
              <a:gd name="connsiteX2" fmla="*/ 546265 w 617517"/>
              <a:gd name="connsiteY2" fmla="*/ 142503 h 2481942"/>
              <a:gd name="connsiteX3" fmla="*/ 498764 w 617517"/>
              <a:gd name="connsiteY3" fmla="*/ 166254 h 2481942"/>
              <a:gd name="connsiteX4" fmla="*/ 391886 w 617517"/>
              <a:gd name="connsiteY4" fmla="*/ 296883 h 2481942"/>
              <a:gd name="connsiteX5" fmla="*/ 380011 w 617517"/>
              <a:gd name="connsiteY5" fmla="*/ 344384 h 2481942"/>
              <a:gd name="connsiteX6" fmla="*/ 344385 w 617517"/>
              <a:gd name="connsiteY6" fmla="*/ 368135 h 2481942"/>
              <a:gd name="connsiteX7" fmla="*/ 356260 w 617517"/>
              <a:gd name="connsiteY7" fmla="*/ 451262 h 2481942"/>
              <a:gd name="connsiteX8" fmla="*/ 380011 w 617517"/>
              <a:gd name="connsiteY8" fmla="*/ 522514 h 2481942"/>
              <a:gd name="connsiteX9" fmla="*/ 368135 w 617517"/>
              <a:gd name="connsiteY9" fmla="*/ 558140 h 2481942"/>
              <a:gd name="connsiteX10" fmla="*/ 344385 w 617517"/>
              <a:gd name="connsiteY10" fmla="*/ 593766 h 2481942"/>
              <a:gd name="connsiteX11" fmla="*/ 320634 w 617517"/>
              <a:gd name="connsiteY11" fmla="*/ 665018 h 2481942"/>
              <a:gd name="connsiteX12" fmla="*/ 332509 w 617517"/>
              <a:gd name="connsiteY12" fmla="*/ 700644 h 2481942"/>
              <a:gd name="connsiteX13" fmla="*/ 368135 w 617517"/>
              <a:gd name="connsiteY13" fmla="*/ 748145 h 2481942"/>
              <a:gd name="connsiteX14" fmla="*/ 391886 w 617517"/>
              <a:gd name="connsiteY14" fmla="*/ 783771 h 2481942"/>
              <a:gd name="connsiteX15" fmla="*/ 415637 w 617517"/>
              <a:gd name="connsiteY15" fmla="*/ 831272 h 2481942"/>
              <a:gd name="connsiteX16" fmla="*/ 403761 w 617517"/>
              <a:gd name="connsiteY16" fmla="*/ 902524 h 2481942"/>
              <a:gd name="connsiteX17" fmla="*/ 391886 w 617517"/>
              <a:gd name="connsiteY17" fmla="*/ 938150 h 2481942"/>
              <a:gd name="connsiteX18" fmla="*/ 403761 w 617517"/>
              <a:gd name="connsiteY18" fmla="*/ 973776 h 2481942"/>
              <a:gd name="connsiteX19" fmla="*/ 391886 w 617517"/>
              <a:gd name="connsiteY19" fmla="*/ 1033153 h 2481942"/>
              <a:gd name="connsiteX20" fmla="*/ 356260 w 617517"/>
              <a:gd name="connsiteY20" fmla="*/ 1045028 h 2481942"/>
              <a:gd name="connsiteX21" fmla="*/ 296883 w 617517"/>
              <a:gd name="connsiteY21" fmla="*/ 1140031 h 2481942"/>
              <a:gd name="connsiteX22" fmla="*/ 249382 w 617517"/>
              <a:gd name="connsiteY22" fmla="*/ 1246909 h 2481942"/>
              <a:gd name="connsiteX23" fmla="*/ 249382 w 617517"/>
              <a:gd name="connsiteY23" fmla="*/ 1330036 h 2481942"/>
              <a:gd name="connsiteX24" fmla="*/ 273133 w 617517"/>
              <a:gd name="connsiteY24" fmla="*/ 1401288 h 2481942"/>
              <a:gd name="connsiteX25" fmla="*/ 213756 w 617517"/>
              <a:gd name="connsiteY25" fmla="*/ 1508166 h 2481942"/>
              <a:gd name="connsiteX26" fmla="*/ 178130 w 617517"/>
              <a:gd name="connsiteY26" fmla="*/ 1579418 h 2481942"/>
              <a:gd name="connsiteX27" fmla="*/ 142504 w 617517"/>
              <a:gd name="connsiteY27" fmla="*/ 1591293 h 2481942"/>
              <a:gd name="connsiteX28" fmla="*/ 83127 w 617517"/>
              <a:gd name="connsiteY28" fmla="*/ 1686296 h 2481942"/>
              <a:gd name="connsiteX29" fmla="*/ 83127 w 617517"/>
              <a:gd name="connsiteY29" fmla="*/ 1923802 h 2481942"/>
              <a:gd name="connsiteX30" fmla="*/ 71252 w 617517"/>
              <a:gd name="connsiteY30" fmla="*/ 2066306 h 2481942"/>
              <a:gd name="connsiteX31" fmla="*/ 11876 w 617517"/>
              <a:gd name="connsiteY31" fmla="*/ 2173184 h 2481942"/>
              <a:gd name="connsiteX32" fmla="*/ 0 w 617517"/>
              <a:gd name="connsiteY32" fmla="*/ 2208810 h 2481942"/>
              <a:gd name="connsiteX33" fmla="*/ 11876 w 617517"/>
              <a:gd name="connsiteY33" fmla="*/ 2280062 h 2481942"/>
              <a:gd name="connsiteX34" fmla="*/ 35626 w 617517"/>
              <a:gd name="connsiteY34" fmla="*/ 2315688 h 2481942"/>
              <a:gd name="connsiteX35" fmla="*/ 47501 w 617517"/>
              <a:gd name="connsiteY35" fmla="*/ 2351314 h 2481942"/>
              <a:gd name="connsiteX36" fmla="*/ 11876 w 617517"/>
              <a:gd name="connsiteY36" fmla="*/ 2422566 h 2481942"/>
              <a:gd name="connsiteX37" fmla="*/ 11876 w 617517"/>
              <a:gd name="connsiteY37" fmla="*/ 2481942 h 248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17517" h="2481942">
                <a:moveTo>
                  <a:pt x="617517" y="0"/>
                </a:moveTo>
                <a:cubicBezTo>
                  <a:pt x="557442" y="150184"/>
                  <a:pt x="633457" y="-24929"/>
                  <a:pt x="558140" y="106877"/>
                </a:cubicBezTo>
                <a:cubicBezTo>
                  <a:pt x="551930" y="117745"/>
                  <a:pt x="555116" y="133652"/>
                  <a:pt x="546265" y="142503"/>
                </a:cubicBezTo>
                <a:cubicBezTo>
                  <a:pt x="533747" y="155021"/>
                  <a:pt x="514598" y="158337"/>
                  <a:pt x="498764" y="166254"/>
                </a:cubicBezTo>
                <a:cubicBezTo>
                  <a:pt x="463138" y="209797"/>
                  <a:pt x="405531" y="242303"/>
                  <a:pt x="391886" y="296883"/>
                </a:cubicBezTo>
                <a:cubicBezTo>
                  <a:pt x="387928" y="312717"/>
                  <a:pt x="389064" y="330804"/>
                  <a:pt x="380011" y="344384"/>
                </a:cubicBezTo>
                <a:cubicBezTo>
                  <a:pt x="372094" y="356259"/>
                  <a:pt x="356260" y="360218"/>
                  <a:pt x="344385" y="368135"/>
                </a:cubicBezTo>
                <a:cubicBezTo>
                  <a:pt x="348343" y="395844"/>
                  <a:pt x="349966" y="423988"/>
                  <a:pt x="356260" y="451262"/>
                </a:cubicBezTo>
                <a:cubicBezTo>
                  <a:pt x="361889" y="475656"/>
                  <a:pt x="380011" y="522514"/>
                  <a:pt x="380011" y="522514"/>
                </a:cubicBezTo>
                <a:cubicBezTo>
                  <a:pt x="376052" y="534389"/>
                  <a:pt x="373733" y="546944"/>
                  <a:pt x="368135" y="558140"/>
                </a:cubicBezTo>
                <a:cubicBezTo>
                  <a:pt x="361752" y="570905"/>
                  <a:pt x="350181" y="580724"/>
                  <a:pt x="344385" y="593766"/>
                </a:cubicBezTo>
                <a:cubicBezTo>
                  <a:pt x="334217" y="616644"/>
                  <a:pt x="320634" y="665018"/>
                  <a:pt x="320634" y="665018"/>
                </a:cubicBezTo>
                <a:cubicBezTo>
                  <a:pt x="324592" y="676893"/>
                  <a:pt x="326299" y="689776"/>
                  <a:pt x="332509" y="700644"/>
                </a:cubicBezTo>
                <a:cubicBezTo>
                  <a:pt x="342329" y="717828"/>
                  <a:pt x="356631" y="732040"/>
                  <a:pt x="368135" y="748145"/>
                </a:cubicBezTo>
                <a:cubicBezTo>
                  <a:pt x="376431" y="759759"/>
                  <a:pt x="384805" y="771379"/>
                  <a:pt x="391886" y="783771"/>
                </a:cubicBezTo>
                <a:cubicBezTo>
                  <a:pt x="400669" y="799141"/>
                  <a:pt x="407720" y="815438"/>
                  <a:pt x="415637" y="831272"/>
                </a:cubicBezTo>
                <a:cubicBezTo>
                  <a:pt x="411678" y="855023"/>
                  <a:pt x="408984" y="879019"/>
                  <a:pt x="403761" y="902524"/>
                </a:cubicBezTo>
                <a:cubicBezTo>
                  <a:pt x="401046" y="914744"/>
                  <a:pt x="391886" y="925632"/>
                  <a:pt x="391886" y="938150"/>
                </a:cubicBezTo>
                <a:cubicBezTo>
                  <a:pt x="391886" y="950668"/>
                  <a:pt x="399803" y="961901"/>
                  <a:pt x="403761" y="973776"/>
                </a:cubicBezTo>
                <a:cubicBezTo>
                  <a:pt x="399803" y="993568"/>
                  <a:pt x="403082" y="1016359"/>
                  <a:pt x="391886" y="1033153"/>
                </a:cubicBezTo>
                <a:cubicBezTo>
                  <a:pt x="384942" y="1043568"/>
                  <a:pt x="363536" y="1034842"/>
                  <a:pt x="356260" y="1045028"/>
                </a:cubicBezTo>
                <a:cubicBezTo>
                  <a:pt x="266327" y="1170933"/>
                  <a:pt x="388496" y="1078955"/>
                  <a:pt x="296883" y="1140031"/>
                </a:cubicBezTo>
                <a:cubicBezTo>
                  <a:pt x="268620" y="1224823"/>
                  <a:pt x="287020" y="1190452"/>
                  <a:pt x="249382" y="1246909"/>
                </a:cubicBezTo>
                <a:cubicBezTo>
                  <a:pt x="233550" y="1294406"/>
                  <a:pt x="232901" y="1275101"/>
                  <a:pt x="249382" y="1330036"/>
                </a:cubicBezTo>
                <a:cubicBezTo>
                  <a:pt x="256576" y="1354016"/>
                  <a:pt x="273133" y="1401288"/>
                  <a:pt x="273133" y="1401288"/>
                </a:cubicBezTo>
                <a:cubicBezTo>
                  <a:pt x="244071" y="1488472"/>
                  <a:pt x="267085" y="1454837"/>
                  <a:pt x="213756" y="1508166"/>
                </a:cubicBezTo>
                <a:cubicBezTo>
                  <a:pt x="205933" y="1531636"/>
                  <a:pt x="199059" y="1562675"/>
                  <a:pt x="178130" y="1579418"/>
                </a:cubicBezTo>
                <a:cubicBezTo>
                  <a:pt x="168355" y="1587238"/>
                  <a:pt x="154379" y="1587335"/>
                  <a:pt x="142504" y="1591293"/>
                </a:cubicBezTo>
                <a:cubicBezTo>
                  <a:pt x="114240" y="1676085"/>
                  <a:pt x="139584" y="1648658"/>
                  <a:pt x="83127" y="1686296"/>
                </a:cubicBezTo>
                <a:cubicBezTo>
                  <a:pt x="47594" y="1792898"/>
                  <a:pt x="83127" y="1671595"/>
                  <a:pt x="83127" y="1923802"/>
                </a:cubicBezTo>
                <a:cubicBezTo>
                  <a:pt x="83127" y="1971468"/>
                  <a:pt x="77552" y="2019058"/>
                  <a:pt x="71252" y="2066306"/>
                </a:cubicBezTo>
                <a:cubicBezTo>
                  <a:pt x="63294" y="2125993"/>
                  <a:pt x="36805" y="2098401"/>
                  <a:pt x="11876" y="2173184"/>
                </a:cubicBezTo>
                <a:lnTo>
                  <a:pt x="0" y="2208810"/>
                </a:lnTo>
                <a:cubicBezTo>
                  <a:pt x="3959" y="2232561"/>
                  <a:pt x="4262" y="2257219"/>
                  <a:pt x="11876" y="2280062"/>
                </a:cubicBezTo>
                <a:cubicBezTo>
                  <a:pt x="16389" y="2293602"/>
                  <a:pt x="29243" y="2302922"/>
                  <a:pt x="35626" y="2315688"/>
                </a:cubicBezTo>
                <a:cubicBezTo>
                  <a:pt x="41224" y="2326884"/>
                  <a:pt x="43543" y="2339439"/>
                  <a:pt x="47501" y="2351314"/>
                </a:cubicBezTo>
                <a:cubicBezTo>
                  <a:pt x="31181" y="2375795"/>
                  <a:pt x="15658" y="2392310"/>
                  <a:pt x="11876" y="2422566"/>
                </a:cubicBezTo>
                <a:cubicBezTo>
                  <a:pt x="9421" y="2442205"/>
                  <a:pt x="11876" y="2462150"/>
                  <a:pt x="11876" y="2481942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извлечение 49"/>
          <p:cNvSpPr/>
          <p:nvPr/>
        </p:nvSpPr>
        <p:spPr>
          <a:xfrm>
            <a:off x="5716328" y="6388733"/>
            <a:ext cx="249456" cy="238485"/>
          </a:xfrm>
          <a:prstGeom prst="flowChartExtra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0" y="7459602"/>
            <a:ext cx="6858000" cy="2256193"/>
          </a:xfrm>
          <a:prstGeom prst="rect">
            <a:avLst/>
          </a:prstGeom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sp>
        <p:nvSpPr>
          <p:cNvPr id="45" name="Овальная выноска 44"/>
          <p:cNvSpPr/>
          <p:nvPr/>
        </p:nvSpPr>
        <p:spPr>
          <a:xfrm rot="377971">
            <a:off x="5585199" y="5445949"/>
            <a:ext cx="761170" cy="1142959"/>
          </a:xfrm>
          <a:prstGeom prst="wedgeEllipseCallout">
            <a:avLst>
              <a:gd name="adj1" fmla="val -18455"/>
              <a:gd name="adj2" fmla="val 3718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Блок-схема: извлечение 50"/>
          <p:cNvSpPr/>
          <p:nvPr/>
        </p:nvSpPr>
        <p:spPr>
          <a:xfrm>
            <a:off x="5809398" y="7478765"/>
            <a:ext cx="249456" cy="238485"/>
          </a:xfrm>
          <a:prstGeom prst="flowChartExtra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Блок-схема: извлечение 51"/>
          <p:cNvSpPr/>
          <p:nvPr/>
        </p:nvSpPr>
        <p:spPr>
          <a:xfrm>
            <a:off x="5106936" y="7290960"/>
            <a:ext cx="249456" cy="238485"/>
          </a:xfrm>
          <a:prstGeom prst="flowChartExtra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ьная выноска 42"/>
          <p:cNvSpPr/>
          <p:nvPr/>
        </p:nvSpPr>
        <p:spPr>
          <a:xfrm rot="178997">
            <a:off x="5612973" y="6597584"/>
            <a:ext cx="803595" cy="1097649"/>
          </a:xfrm>
          <a:prstGeom prst="wedgeEllipseCallout">
            <a:avLst>
              <a:gd name="adj1" fmla="val -18455"/>
              <a:gd name="adj2" fmla="val 3718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ьная выноска 43"/>
          <p:cNvSpPr/>
          <p:nvPr/>
        </p:nvSpPr>
        <p:spPr>
          <a:xfrm rot="178997">
            <a:off x="4998763" y="6483400"/>
            <a:ext cx="691993" cy="1000697"/>
          </a:xfrm>
          <a:prstGeom prst="wedgeEllipseCallout">
            <a:avLst>
              <a:gd name="adj1" fmla="val -18455"/>
              <a:gd name="adj2" fmla="val 37186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1653434" y="356246"/>
            <a:ext cx="3871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 июня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28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2038" y="216535"/>
            <a:ext cx="6293922" cy="9393382"/>
          </a:xfrm>
          <a:prstGeom prst="roundRect">
            <a:avLst>
              <a:gd name="adj" fmla="val 761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ятиугольник 19"/>
          <p:cNvSpPr/>
          <p:nvPr/>
        </p:nvSpPr>
        <p:spPr>
          <a:xfrm>
            <a:off x="282039" y="630140"/>
            <a:ext cx="1413163" cy="561796"/>
          </a:xfrm>
          <a:prstGeom prst="homePlat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2037" y="1330829"/>
            <a:ext cx="6322326" cy="2624580"/>
          </a:xfrm>
          <a:prstGeom prst="roundRect">
            <a:avLst>
              <a:gd name="adj" fmla="val 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42738" y="1643032"/>
            <a:ext cx="60702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Существует флаг Международного дня защиты детей.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Флаг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 состоит из зелёного фона, символизирующего жизнь, и разноцветных фигурок, представляющих разнообразие мира. Земной шар в центре флага олицетворяет общий дом для всех детей.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90" y="1621268"/>
            <a:ext cx="302796" cy="39149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90" y="2147426"/>
            <a:ext cx="302796" cy="39149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33196" y="710983"/>
            <a:ext cx="999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Факт 2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273459" y="4094302"/>
            <a:ext cx="1413165" cy="561796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273458" y="4175145"/>
            <a:ext cx="1269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Задание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048" y="4162209"/>
            <a:ext cx="2938071" cy="2402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33196" y="4788269"/>
            <a:ext cx="3067121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Придумайте и нарисуйте </a:t>
            </a:r>
          </a:p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Свой символ</a:t>
            </a:r>
          </a:p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Международного дня защиты детей.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59721" y="7131144"/>
            <a:ext cx="3786727" cy="2685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2886" y="7663332"/>
            <a:ext cx="2001677" cy="23601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207" y="6243879"/>
            <a:ext cx="1847298" cy="184729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746359" y="379365"/>
            <a:ext cx="3871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 июня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2038" y="216535"/>
            <a:ext cx="6293922" cy="9393382"/>
          </a:xfrm>
          <a:prstGeom prst="roundRect">
            <a:avLst>
              <a:gd name="adj" fmla="val 761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ятиугольник 19"/>
          <p:cNvSpPr/>
          <p:nvPr/>
        </p:nvSpPr>
        <p:spPr>
          <a:xfrm>
            <a:off x="282039" y="630140"/>
            <a:ext cx="1413163" cy="561796"/>
          </a:xfrm>
          <a:prstGeom prst="homePlat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2037" y="1330828"/>
            <a:ext cx="6322326" cy="2908663"/>
          </a:xfrm>
          <a:prstGeom prst="roundRect">
            <a:avLst>
              <a:gd name="adj" fmla="val 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42738" y="1643032"/>
            <a:ext cx="60702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Основные права ребёнка включают: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Право на жизнь.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Право на здоровье.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Право на образование.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Право на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защиту.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Право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на участие и выражение мнения.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Право на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семью.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Право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на игру и отдых.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Право на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равенство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20" y="1933801"/>
            <a:ext cx="226809" cy="2932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33196" y="710983"/>
            <a:ext cx="999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Факт </a:t>
            </a:r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3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282037" y="4681067"/>
            <a:ext cx="1413165" cy="561796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282037" y="4737464"/>
            <a:ext cx="1269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Задание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46360" y="4510850"/>
            <a:ext cx="4640154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Прочитайте рассказ и укажите какие права были реализованы героями рассказа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46359" y="379365"/>
            <a:ext cx="3871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 июня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19" y="2218305"/>
            <a:ext cx="226809" cy="29324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18" y="2486727"/>
            <a:ext cx="226809" cy="29324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18" y="2751807"/>
            <a:ext cx="226809" cy="29324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72" y="3027864"/>
            <a:ext cx="226809" cy="29324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71" y="3302705"/>
            <a:ext cx="226809" cy="29324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34" y="3571900"/>
            <a:ext cx="226809" cy="29324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0" y="3853119"/>
            <a:ext cx="226809" cy="2932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696" y="5684439"/>
            <a:ext cx="63882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Однажды в небольшой деревне жили два мальчика, Иван и Пётр. Они были лучшими 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друзьями.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Когда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 им исполнилось 18 лет, Иван решил 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отправиться в путешествие. Иван уехал, а Пётр остался дома. </a:t>
            </a:r>
          </a:p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Но однажды Пётр получил письмо от Ивана, в котором тот рассказы- вал о своих приключениях. Пётр был очень рад получить весточку от друга и решил, что хочет путешествовать и отдыхать вместе и отправился к Ивану.</a:t>
            </a:r>
          </a:p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Так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 они стали путешествовать вместе, открывая новые страны и </a:t>
            </a:r>
            <a:endParaRPr lang="ru-RU" sz="16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культуры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. Они помогали друг другу в трудные моменты и 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</a:rPr>
              <a:t>поддержива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-ли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 во всех начинаниях.</a:t>
            </a:r>
          </a:p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В конце концов, Иван и Пётр вернулись домой, став ещё более 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близ-</a:t>
            </a:r>
          </a:p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кими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друзьями.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623585" y="5278985"/>
            <a:ext cx="288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Путешествие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66437" y="8270896"/>
            <a:ext cx="1595011" cy="149667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13" y="8625608"/>
            <a:ext cx="3271650" cy="1076330"/>
          </a:xfrm>
          <a:prstGeom prst="rect">
            <a:avLst/>
          </a:prstGeom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90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2038" y="216535"/>
            <a:ext cx="6293922" cy="9393382"/>
          </a:xfrm>
          <a:prstGeom prst="roundRect">
            <a:avLst>
              <a:gd name="adj" fmla="val 761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ятиугольник 19"/>
          <p:cNvSpPr/>
          <p:nvPr/>
        </p:nvSpPr>
        <p:spPr>
          <a:xfrm>
            <a:off x="282039" y="630140"/>
            <a:ext cx="1413163" cy="561796"/>
          </a:xfrm>
          <a:prstGeom prst="homePlat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2037" y="1330827"/>
            <a:ext cx="6322326" cy="6566264"/>
          </a:xfrm>
          <a:prstGeom prst="roundRect">
            <a:avLst>
              <a:gd name="adj" fmla="val 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333196" y="710983"/>
            <a:ext cx="999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Игра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5202" y="568212"/>
            <a:ext cx="1875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 июня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292" y="349031"/>
            <a:ext cx="3271650" cy="1076330"/>
          </a:xfrm>
          <a:prstGeom prst="rect">
            <a:avLst/>
          </a:prstGeom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33196" y="1557857"/>
            <a:ext cx="629392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Игра «Права и обязанности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»</a:t>
            </a:r>
          </a:p>
          <a:p>
            <a:pPr algn="ctr"/>
            <a:endParaRPr lang="ru-RU" sz="24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Разделение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 на команды: </a:t>
            </a:r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каждая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команда выбирает капитана и придумывает 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название,связанное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с правами и обязанностями детей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Задание 1: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капитаны команд выбирают по одному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представителю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, который должен назвать одно право или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обязанность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,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связанную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с детьми. Если представитель не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может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назвать,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команда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получает штрафное очко.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Задание 2: 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команды должны придумать ситуацию, в которой нарушается право или обязанность ребёнка, и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предложить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решение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этой проблемы.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Задание 3: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каждая команда должна составить список прав и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обязанностей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детей, используя информацию из Конвенции о правах ребёнка.</a:t>
            </a:r>
          </a:p>
          <a:p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Подведение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 итогов: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жюри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подсчитывает количество штрафных очков и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определяет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победителя.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88618" y="8086623"/>
            <a:ext cx="4833257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Основные выдержки из </a:t>
            </a:r>
          </a:p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Конвенции о правах ребенка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3046186" y="9055171"/>
            <a:ext cx="718120" cy="395742"/>
          </a:xfrm>
          <a:prstGeom prst="actionButtonForwardNex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ятиугольник 31"/>
          <p:cNvSpPr/>
          <p:nvPr/>
        </p:nvSpPr>
        <p:spPr>
          <a:xfrm>
            <a:off x="282036" y="2023123"/>
            <a:ext cx="1413165" cy="561796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282036" y="2079520"/>
            <a:ext cx="1269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Задание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40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2038" y="216535"/>
            <a:ext cx="6293922" cy="9393382"/>
          </a:xfrm>
          <a:prstGeom prst="roundRect">
            <a:avLst>
              <a:gd name="adj" fmla="val 761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ятиугольник 19"/>
          <p:cNvSpPr/>
          <p:nvPr/>
        </p:nvSpPr>
        <p:spPr>
          <a:xfrm>
            <a:off x="282039" y="630140"/>
            <a:ext cx="1413163" cy="561796"/>
          </a:xfrm>
          <a:prstGeom prst="homePlat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2038" y="1377699"/>
            <a:ext cx="6322326" cy="627001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33196" y="1643032"/>
            <a:ext cx="627974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Основные 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права ребенка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 из Конвенции о правах ребёнка: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жизнь (статья 6).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имя и гражданство (статья 7).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знать своих родителей и жить с ними (статья 9).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сохранение индивидуальности (статья 8).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свободно выражать свои взгляды (статья 12).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свободу мысли, совести и религии (статья 14).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свободу </a:t>
            </a:r>
            <a:r>
              <a:rPr lang="ru-RU" sz="1500" dirty="0" smtClean="0">
                <a:solidFill>
                  <a:schemeClr val="accent4">
                    <a:lumMod val="50000"/>
                  </a:schemeClr>
                </a:solidFill>
              </a:rPr>
              <a:t>ассоциации</a:t>
            </a: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 и мирных собраний (статья 15).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личную жизнь, семейную жизнь и защиту от вмешательства </a:t>
            </a:r>
            <a:endParaRPr lang="ru-RU" sz="15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500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статья 16).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доступ к информации и материалам (статья 17).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воспитание и развитие (статья 18).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защиту от всех форм насилия, злоупотреблений и отсутствия заботы (статья 19).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медицинское обслуживание и лечение (статья 24).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социальное обеспечение (статья 26).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уровень жизни, необходимый для развития (статьи 27 и 28).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образование (статьи 29 и 30).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участие в культуре и искусстве (статья 31).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защиту от экономической эксплуатации и вредных работ </a:t>
            </a:r>
            <a:endParaRPr lang="ru-RU" sz="15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500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статья 32).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защиту от незаконного употребления наркотиков (статья 33).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защиту от сексуальной эксплуатации и совращения </a:t>
            </a:r>
            <a:endParaRPr lang="ru-RU" sz="15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500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статья 34).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4">
                    <a:lumMod val="50000"/>
                  </a:schemeClr>
                </a:solidFill>
              </a:rPr>
              <a:t>Право на защиту в случае вооружённого конфликта (статьи 37–40).</a:t>
            </a:r>
          </a:p>
          <a:p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3196" y="710983"/>
            <a:ext cx="999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Факт </a:t>
            </a:r>
            <a:r>
              <a:rPr lang="ru-RU" sz="2000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4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46359" y="379365"/>
            <a:ext cx="38713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Конвенция о правах ребенка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64" y="7804263"/>
            <a:ext cx="5983473" cy="1968484"/>
          </a:xfrm>
          <a:prstGeom prst="rect">
            <a:avLst/>
          </a:prstGeom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21913" y="523335"/>
            <a:ext cx="1578801" cy="11196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218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2038" y="216535"/>
            <a:ext cx="6293922" cy="9393382"/>
          </a:xfrm>
          <a:prstGeom prst="roundRect">
            <a:avLst>
              <a:gd name="adj" fmla="val 761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ятиугольник 19"/>
          <p:cNvSpPr/>
          <p:nvPr/>
        </p:nvSpPr>
        <p:spPr>
          <a:xfrm>
            <a:off x="282039" y="630140"/>
            <a:ext cx="1413163" cy="561796"/>
          </a:xfrm>
          <a:prstGeom prst="homePlat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2037" y="1330826"/>
            <a:ext cx="6322326" cy="5120677"/>
          </a:xfrm>
          <a:prstGeom prst="roundRect">
            <a:avLst>
              <a:gd name="adj" fmla="val 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333196" y="710983"/>
            <a:ext cx="999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Игра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5202" y="568212"/>
            <a:ext cx="1875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 июня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293" y="326092"/>
            <a:ext cx="3271650" cy="1076330"/>
          </a:xfrm>
          <a:prstGeom prst="rect">
            <a:avLst/>
          </a:prstGeom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33196" y="1557857"/>
            <a:ext cx="62939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Игра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«Паровоз добрых слов »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Участники выстраиваются в паровоз, каждый участник это «вагон». Вагон прикрепляется к паровозу после того, как игрок называет доброе слово, на последнюю букву слова последнего «вагона». Паровоз едет по кругу, присоединяя к себе вагоны.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Ведущий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подходит к одному из игроков и говорит: «Привет,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мое слово «ДОБРОТА» назови свое слово на букву «А».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Участник называет своё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слово,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и ведущий повторяет его. Затем игрок присоединяется к паровозу. Игра продолжается 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до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тех пор, пока все участники не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присоединятся друг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к другу.</a:t>
            </a:r>
          </a:p>
          <a:p>
            <a:endParaRPr lang="ru-RU" dirty="0"/>
          </a:p>
        </p:txBody>
      </p:sp>
      <p:sp>
        <p:nvSpPr>
          <p:cNvPr id="32" name="Пятиугольник 31"/>
          <p:cNvSpPr/>
          <p:nvPr/>
        </p:nvSpPr>
        <p:spPr>
          <a:xfrm>
            <a:off x="282036" y="3866181"/>
            <a:ext cx="1413165" cy="561796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253632" y="3936169"/>
            <a:ext cx="1269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Задание</a:t>
            </a:r>
            <a:endParaRPr lang="ru-RU" sz="20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70" y="6401535"/>
            <a:ext cx="7353518" cy="334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108</Words>
  <Application>Microsoft Office PowerPoint</Application>
  <PresentationFormat>Лист A4 (210x297 мм)</PresentationFormat>
  <Paragraphs>107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Open Sans Condensed</vt:lpstr>
      <vt:lpstr>Open Sans Semibold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pbv66sv@outlook.com</dc:creator>
  <cp:lastModifiedBy>pbv66sv@outlook.com</cp:lastModifiedBy>
  <cp:revision>22</cp:revision>
  <dcterms:created xsi:type="dcterms:W3CDTF">2024-05-19T15:34:48Z</dcterms:created>
  <dcterms:modified xsi:type="dcterms:W3CDTF">2024-05-19T19:17:58Z</dcterms:modified>
</cp:coreProperties>
</file>